
<file path=[Content_Types].xml><?xml version="1.0" encoding="utf-8"?>
<Types xmlns="http://schemas.openxmlformats.org/package/2006/content-types">
  <Default Extension="1C54C380" ContentType="image/png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8"/>
  </p:notesMasterIdLst>
  <p:sldIdLst>
    <p:sldId id="256" r:id="rId5"/>
    <p:sldId id="262" r:id="rId6"/>
    <p:sldId id="258" r:id="rId7"/>
    <p:sldId id="259" r:id="rId8"/>
    <p:sldId id="271" r:id="rId9"/>
    <p:sldId id="260" r:id="rId10"/>
    <p:sldId id="261" r:id="rId11"/>
    <p:sldId id="269" r:id="rId12"/>
    <p:sldId id="264" r:id="rId13"/>
    <p:sldId id="267" r:id="rId14"/>
    <p:sldId id="268" r:id="rId15"/>
    <p:sldId id="266" r:id="rId16"/>
    <p:sldId id="26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4FB2A299-7027-419F-8A98-2CBA1F64827C}">
          <p14:sldIdLst>
            <p14:sldId id="256"/>
            <p14:sldId id="262"/>
            <p14:sldId id="258"/>
            <p14:sldId id="259"/>
            <p14:sldId id="271"/>
            <p14:sldId id="260"/>
            <p14:sldId id="261"/>
            <p14:sldId id="269"/>
            <p14:sldId id="264"/>
            <p14:sldId id="267"/>
            <p14:sldId id="268"/>
            <p14:sldId id="266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B4D9"/>
    <a:srgbClr val="9DC29B"/>
    <a:srgbClr val="004092"/>
    <a:srgbClr val="DAD6E7"/>
    <a:srgbClr val="E5E5E5"/>
    <a:srgbClr val="FFFFFF"/>
    <a:srgbClr val="EE68A5"/>
    <a:srgbClr val="E4166F"/>
    <a:srgbClr val="D94A73"/>
    <a:srgbClr val="2D8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8D9976-ECE5-4A0C-83A3-39CA9B32D433}" type="datetimeFigureOut">
              <a:rPr lang="nl-NL" smtClean="0"/>
              <a:t>16-6-2022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E9898-5AE5-4B2B-8950-ECE4DCBA341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2502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C70F6-242E-4638-BC54-6DC6825F4B83}" type="datetime1">
              <a:rPr lang="nl-NL" smtClean="0"/>
              <a:t>16-6-2022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189B2-7EFD-4743-AB47-39261CB9E2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1895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C8D9A-3700-49C9-9C13-532A9EA8473F}" type="datetime1">
              <a:rPr lang="nl-NL" smtClean="0"/>
              <a:t>16-6-2022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189B2-7EFD-4743-AB47-39261CB9E2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8034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7AC9B-E8A5-475B-8BD0-A709413D23B9}" type="datetime1">
              <a:rPr lang="nl-NL" smtClean="0"/>
              <a:t>16-6-2022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189B2-7EFD-4743-AB47-39261CB9E2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6288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6AA14-8B04-40B6-9C75-F203505A220F}" type="datetime1">
              <a:rPr lang="nl-NL" smtClean="0"/>
              <a:t>16-6-2022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189B2-7EFD-4743-AB47-39261CB9E2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0618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801C7-2E01-4783-9C5C-EB2BD19652FE}" type="datetime1">
              <a:rPr lang="nl-NL" smtClean="0"/>
              <a:t>16-6-2022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189B2-7EFD-4743-AB47-39261CB9E2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8680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EE996-4591-470C-8F51-D04976310EBD}" type="datetime1">
              <a:rPr lang="nl-NL" smtClean="0"/>
              <a:t>16-6-2022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189B2-7EFD-4743-AB47-39261CB9E2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2469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2B4E4-C405-4E36-A24A-45939E3186E5}" type="datetime1">
              <a:rPr lang="nl-NL" smtClean="0"/>
              <a:t>16-6-2022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189B2-7EFD-4743-AB47-39261CB9E2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4795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D5EA6-32DC-479D-B5BD-607CF3573350}" type="datetime1">
              <a:rPr lang="nl-NL" smtClean="0"/>
              <a:t>16-6-2022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189B2-7EFD-4743-AB47-39261CB9E2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8369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1EBA9-771F-4E83-BC97-AF7015D0DF30}" type="datetime1">
              <a:rPr lang="nl-NL" smtClean="0"/>
              <a:t>16-6-2022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189B2-7EFD-4743-AB47-39261CB9E2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3209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B482B-EB63-4376-98E2-7306441478B1}" type="datetime1">
              <a:rPr lang="nl-NL" smtClean="0"/>
              <a:t>16-6-2022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189B2-7EFD-4743-AB47-39261CB9E2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6576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6CE5B-DED2-43E9-A4F7-589D3B0E7862}" type="datetime1">
              <a:rPr lang="nl-NL" smtClean="0"/>
              <a:t>16-6-2022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189B2-7EFD-4743-AB47-39261CB9E2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4743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7303F-70E3-4DAB-91A8-F261391C1EE4}" type="datetime1">
              <a:rPr lang="nl-NL" smtClean="0"/>
              <a:t>16-6-2022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189B2-7EFD-4743-AB47-39261CB9E24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805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1C54C380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1C54C380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1C54C380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1C54C380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1C54C380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4.1C54C380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1C54C380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1C54C380"/><Relationship Id="rId3" Type="http://schemas.openxmlformats.org/officeDocument/2006/relationships/image" Target="../media/image13.png"/><Relationship Id="rId7" Type="http://schemas.openxmlformats.org/officeDocument/2006/relationships/image" Target="../media/image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1C54C380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1C54C380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1C54C380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129579E8-8FA2-4D2F-A8F9-7EF7C9594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A919E97-699B-45C8-B37C-76D918369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1171" y="1613718"/>
            <a:ext cx="10136422" cy="1159200"/>
          </a:xfrm>
        </p:spPr>
        <p:txBody>
          <a:bodyPr anchor="b">
            <a:normAutofit/>
          </a:bodyPr>
          <a:lstStyle/>
          <a:p>
            <a:r>
              <a:rPr lang="nl-NL" sz="4100" dirty="0"/>
              <a:t>Voortgang </a:t>
            </a:r>
            <a:r>
              <a:rPr lang="nl-NL" sz="4100" dirty="0" err="1"/>
              <a:t>Empowercare</a:t>
            </a:r>
            <a:r>
              <a:rPr lang="nl-NL" sz="4100" dirty="0"/>
              <a:t> Oosterschelderegio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EB7750-5E3F-43E4-B0BB-6614A165F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2C4BB42A-C350-43AC-AC2C-A62D52755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9FD94A1A-9337-49FD-9F42-833C51F1E0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pic>
        <p:nvPicPr>
          <p:cNvPr id="7" name="Afbeelding 6" descr="Afbeelding met tekst, handschoenen&#10;&#10;Automatisch gegenereerde beschrijving">
            <a:extLst>
              <a:ext uri="{FF2B5EF4-FFF2-40B4-BE49-F238E27FC236}">
                <a16:creationId xmlns:a16="http://schemas.microsoft.com/office/drawing/2014/main" id="{22FF42BB-9D33-4685-A11E-DF4EBE11A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701" y="4157195"/>
            <a:ext cx="10136422" cy="172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99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B1E3BA72-AF9E-4934-B3BF-103B1766F16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9696450" y="4807515"/>
            <a:ext cx="2296328" cy="1319764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4A919E97-699B-45C8-B37C-76D918369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461" y="867965"/>
            <a:ext cx="9144000" cy="915987"/>
          </a:xfrm>
        </p:spPr>
        <p:txBody>
          <a:bodyPr>
            <a:normAutofit/>
          </a:bodyPr>
          <a:lstStyle/>
          <a:p>
            <a:pPr algn="l"/>
            <a:r>
              <a:rPr lang="nl-NL" sz="3200" dirty="0"/>
              <a:t>(Leer)ervaringen DAZ 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9A3901C2-8B61-4573-90F7-2B51688F19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461" y="2106513"/>
            <a:ext cx="9144000" cy="2495550"/>
          </a:xfrm>
        </p:spPr>
        <p:txBody>
          <a:bodyPr>
            <a:normAutofit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1600" dirty="0"/>
              <a:t>Volume nodig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1600" dirty="0"/>
              <a:t>Begeleiding nodig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1600" dirty="0"/>
              <a:t>Druk bij zorgaanbieders om content te verzorgen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1600" dirty="0"/>
              <a:t>Ingewikkelde opgave om dagbesteding hybride aan te bieden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1600" dirty="0"/>
              <a:t>Verbeterde digitale vaardigheden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1600" dirty="0"/>
              <a:t>Veel nieuwe verbindings- en toepassingsmogelijkheden, ook in voorliggend veld en met andere sectoren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1600" dirty="0"/>
              <a:t>Grote bereidheid tot experimenteren en gezamenlijk leren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nl-NL" sz="16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nl-NL" sz="16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nl-NL" sz="1600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4A88985-FA20-4BB5-A091-E06C4E97B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0584" y="1144878"/>
            <a:ext cx="1495955" cy="2209410"/>
          </a:xfrm>
          <a:prstGeom prst="rect">
            <a:avLst/>
          </a:prstGeom>
          <a:effectLst>
            <a:outerShdw blurRad="50800" dist="508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D9AC149-B198-4BA4-8682-F43DE4C5D6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2" y="6020411"/>
            <a:ext cx="11793556" cy="71435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658CF8D-23D6-4904-9A67-B033D173142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939" y="6020410"/>
            <a:ext cx="1809304" cy="7143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6553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ADA210E4-A598-443D-A5AD-0F0DBD5768D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9696450" y="4807515"/>
            <a:ext cx="2296328" cy="1319764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4A919E97-699B-45C8-B37C-76D918369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1575" y="977586"/>
            <a:ext cx="9144000" cy="915987"/>
          </a:xfrm>
        </p:spPr>
        <p:txBody>
          <a:bodyPr>
            <a:normAutofit/>
          </a:bodyPr>
          <a:lstStyle/>
          <a:p>
            <a:pPr algn="l"/>
            <a:r>
              <a:rPr lang="nl-NL" sz="3200" dirty="0"/>
              <a:t>(Leer)ervaringen </a:t>
            </a:r>
            <a:r>
              <a:rPr lang="nl-NL" sz="3200" dirty="0" err="1"/>
              <a:t>Tuus</a:t>
            </a:r>
            <a:r>
              <a:rPr lang="nl-NL" sz="3200" dirty="0"/>
              <a:t> in </a:t>
            </a:r>
            <a:r>
              <a:rPr lang="nl-NL" sz="3200" dirty="0" err="1"/>
              <a:t>Smerdiek</a:t>
            </a:r>
            <a:r>
              <a:rPr lang="nl-NL" sz="3200" dirty="0"/>
              <a:t> 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9A3901C2-8B61-4573-90F7-2B51688F19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1575" y="2305159"/>
            <a:ext cx="9144000" cy="2495550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1600" dirty="0"/>
              <a:t>Relaties met inwoners vormen de basis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1600" dirty="0"/>
              <a:t>Alle thema’s komen op tafel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1600" dirty="0"/>
              <a:t>Brede focus met veel verbindingsmogelijkheden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1600" dirty="0"/>
              <a:t>Geduld, in kleine stappen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1600" dirty="0"/>
              <a:t>Faciliteren van een gemeenschap vraagt andere vaardigheden en competenties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nl-NL" sz="16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nl-NL" sz="16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nl-NL" sz="1600" dirty="0"/>
          </a:p>
        </p:txBody>
      </p:sp>
      <p:pic>
        <p:nvPicPr>
          <p:cNvPr id="6" name="Tijdelijke aanduiding voor 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87F32CB1-9EC4-4373-9404-167B374BDF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" r="6227"/>
          <a:stretch>
            <a:fillRect/>
          </a:stretch>
        </p:blipFill>
        <p:spPr>
          <a:xfrm>
            <a:off x="7962702" y="942238"/>
            <a:ext cx="3561148" cy="135590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C4F1324-E2C9-4AF7-9BF2-84F0D489F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2" y="6020411"/>
            <a:ext cx="11793556" cy="71435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6C2241F-7BBC-4C2C-A248-2EA37F5EE6B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939" y="6020410"/>
            <a:ext cx="1809304" cy="7143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3441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0" name="Rectangle 5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1" name="Freeform: Shape 5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2" name="Freeform: Shape 6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A919E97-699B-45C8-B37C-76D918369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792" y="1161288"/>
            <a:ext cx="3602736" cy="45262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Relevante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ontwikkelingen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3" name="Rectangle 6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9A3901C2-8B61-4573-90F7-2B51688F19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34149" y="932688"/>
            <a:ext cx="5916603" cy="49926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Druk op de </a:t>
            </a:r>
            <a:r>
              <a:rPr lang="en-US" sz="2000" dirty="0" err="1"/>
              <a:t>zorg</a:t>
            </a:r>
            <a:r>
              <a:rPr lang="en-US" sz="2000" dirty="0"/>
              <a:t>: </a:t>
            </a:r>
            <a:r>
              <a:rPr lang="en-US" sz="2000" dirty="0" err="1"/>
              <a:t>innovatiedrang</a:t>
            </a:r>
            <a:r>
              <a:rPr lang="en-US" sz="2000" dirty="0"/>
              <a:t> in </a:t>
            </a:r>
            <a:r>
              <a:rPr lang="en-US" sz="2000" dirty="0" err="1"/>
              <a:t>verpleeghuizen</a:t>
            </a:r>
            <a:r>
              <a:rPr lang="en-US" sz="2000" dirty="0"/>
              <a:t>, </a:t>
            </a:r>
            <a:r>
              <a:rPr lang="en-US" sz="2000" dirty="0" err="1"/>
              <a:t>doelmatigheidsdiscussie</a:t>
            </a:r>
            <a:r>
              <a:rPr lang="en-US" sz="2000" dirty="0"/>
              <a:t> in </a:t>
            </a:r>
            <a:r>
              <a:rPr lang="en-US" sz="2000" dirty="0" err="1"/>
              <a:t>thuiszorg</a:t>
            </a:r>
            <a:r>
              <a:rPr lang="en-US" sz="2000" dirty="0"/>
              <a:t>, grip op de </a:t>
            </a:r>
            <a:r>
              <a:rPr lang="en-US" sz="2000" dirty="0" err="1"/>
              <a:t>Wmo</a:t>
            </a:r>
            <a:endParaRPr lang="en-US" sz="2000" dirty="0"/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Een</a:t>
            </a:r>
            <a:r>
              <a:rPr lang="en-US" sz="2000" dirty="0"/>
              <a:t> </a:t>
            </a:r>
            <a:r>
              <a:rPr lang="en-US" sz="2000" dirty="0" err="1"/>
              <a:t>bibliotheeksysteem</a:t>
            </a:r>
            <a:r>
              <a:rPr lang="en-US" sz="2000" dirty="0"/>
              <a:t> </a:t>
            </a:r>
            <a:r>
              <a:rPr lang="en-US" sz="2000" dirty="0" err="1"/>
              <a:t>voor</a:t>
            </a:r>
            <a:r>
              <a:rPr lang="en-US" sz="2000" dirty="0"/>
              <a:t> </a:t>
            </a:r>
            <a:r>
              <a:rPr lang="en-US" sz="2000" dirty="0" err="1"/>
              <a:t>technologische</a:t>
            </a:r>
            <a:r>
              <a:rPr lang="en-US" sz="2000" dirty="0"/>
              <a:t> </a:t>
            </a:r>
            <a:r>
              <a:rPr lang="en-US" sz="2000" dirty="0" err="1"/>
              <a:t>hulpmiddelen</a:t>
            </a:r>
            <a:endParaRPr lang="en-US" sz="2000" dirty="0"/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Kennismaken</a:t>
            </a:r>
            <a:r>
              <a:rPr lang="en-US" sz="2000" dirty="0"/>
              <a:t> met </a:t>
            </a:r>
            <a:r>
              <a:rPr lang="en-US" sz="2000" dirty="0" err="1"/>
              <a:t>technologie</a:t>
            </a:r>
            <a:r>
              <a:rPr lang="en-US" sz="2000" dirty="0"/>
              <a:t> </a:t>
            </a:r>
            <a:r>
              <a:rPr lang="en-US" sz="2000" dirty="0" err="1"/>
              <a:t>mbv</a:t>
            </a:r>
            <a:r>
              <a:rPr lang="en-US" sz="2000" dirty="0"/>
              <a:t> </a:t>
            </a:r>
            <a:r>
              <a:rPr lang="en-US" sz="2000" dirty="0" err="1"/>
              <a:t>demonstraties</a:t>
            </a:r>
            <a:r>
              <a:rPr lang="en-US" sz="2000" dirty="0"/>
              <a:t> op </a:t>
            </a:r>
            <a:r>
              <a:rPr lang="en-US" sz="2000" dirty="0" err="1"/>
              <a:t>locatie</a:t>
            </a:r>
            <a:r>
              <a:rPr lang="en-US" sz="2000" dirty="0"/>
              <a:t> (</a:t>
            </a:r>
            <a:r>
              <a:rPr lang="en-US" sz="2000" dirty="0" err="1"/>
              <a:t>naar</a:t>
            </a:r>
            <a:r>
              <a:rPr lang="en-US" sz="2000" dirty="0"/>
              <a:t> </a:t>
            </a:r>
            <a:r>
              <a:rPr lang="en-US" sz="2000" dirty="0" err="1"/>
              <a:t>voorbeeld</a:t>
            </a:r>
            <a:r>
              <a:rPr lang="en-US" sz="2000" dirty="0"/>
              <a:t> </a:t>
            </a:r>
            <a:r>
              <a:rPr lang="en-US" sz="2000" dirty="0" err="1"/>
              <a:t>inspiratiebus</a:t>
            </a:r>
            <a:r>
              <a:rPr lang="en-US" sz="2000" dirty="0"/>
              <a:t>)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Zeeuwse</a:t>
            </a:r>
            <a:r>
              <a:rPr lang="en-US" sz="2000" dirty="0"/>
              <a:t> </a:t>
            </a:r>
            <a:r>
              <a:rPr lang="en-US" sz="2000" dirty="0" err="1"/>
              <a:t>leergang</a:t>
            </a:r>
            <a:r>
              <a:rPr lang="en-US" sz="2000" dirty="0"/>
              <a:t> </a:t>
            </a:r>
            <a:r>
              <a:rPr lang="en-US" sz="2000" dirty="0" err="1"/>
              <a:t>zorgtechnologie</a:t>
            </a:r>
            <a:r>
              <a:rPr lang="en-US" sz="2000" dirty="0"/>
              <a:t> </a:t>
            </a:r>
            <a:r>
              <a:rPr lang="en-US" sz="2000" dirty="0" err="1"/>
              <a:t>Scalda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HZ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4DB7FEF6-7551-4BCE-850F-F653FA0DF153}"/>
              </a:ext>
            </a:extLst>
          </p:cNvPr>
          <p:cNvSpPr/>
          <p:nvPr/>
        </p:nvSpPr>
        <p:spPr>
          <a:xfrm>
            <a:off x="-7409" y="3102049"/>
            <a:ext cx="135425" cy="653903"/>
          </a:xfrm>
          <a:prstGeom prst="rect">
            <a:avLst/>
          </a:prstGeom>
          <a:solidFill>
            <a:srgbClr val="0040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CA15502A-47DC-4988-B70E-D8A42C82BBF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9696450" y="4807515"/>
            <a:ext cx="2296328" cy="131976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ED7D595-B815-421D-81F9-24FB2CC93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2" y="6020411"/>
            <a:ext cx="11793556" cy="71435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72A08C9A-294D-4940-9EA9-5DB8FF05C0D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939" y="6020410"/>
            <a:ext cx="1809304" cy="7143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010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29579E8-8FA2-4D2F-A8F9-7EF7C9594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A919E97-699B-45C8-B37C-76D918369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0701" y="636474"/>
            <a:ext cx="10136422" cy="1159200"/>
          </a:xfrm>
        </p:spPr>
        <p:txBody>
          <a:bodyPr anchor="b">
            <a:normAutofit/>
          </a:bodyPr>
          <a:lstStyle/>
          <a:p>
            <a:r>
              <a:rPr lang="nl-NL" sz="4400" dirty="0"/>
              <a:t>Hoe verder?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9A3901C2-8B61-4573-90F7-2B51688F19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87920" y="2202773"/>
            <a:ext cx="7003856" cy="1020431"/>
          </a:xfrm>
        </p:spPr>
        <p:txBody>
          <a:bodyPr anchor="ctr"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1600" dirty="0"/>
              <a:t>Ingaan op de kennisvraag van zorgmedewerkers, cliënten en inwoners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1600" dirty="0"/>
              <a:t>Meer experimenteerruimte voor DAZ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l-NL" sz="1600" dirty="0"/>
              <a:t>Investeren in de basis: de lokale samenwerking met inwoners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FEB7750-5E3F-43E4-B0BB-6614A165F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2C4BB42A-C350-43AC-AC2C-A62D52755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9FD94A1A-9337-49FD-9F42-833C51F1E0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pic>
        <p:nvPicPr>
          <p:cNvPr id="7" name="Afbeelding 6" descr="Afbeelding met tekst, handschoenen&#10;&#10;Automatisch gegenereerde beschrijving">
            <a:extLst>
              <a:ext uri="{FF2B5EF4-FFF2-40B4-BE49-F238E27FC236}">
                <a16:creationId xmlns:a16="http://schemas.microsoft.com/office/drawing/2014/main" id="{22FF42BB-9D33-4685-A11E-DF4EBE11A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701" y="4179006"/>
            <a:ext cx="10136422" cy="172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3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4D56E625-1758-49F0-9E57-7B56C036F71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9696450" y="4808386"/>
            <a:ext cx="2296328" cy="1319764"/>
          </a:xfrm>
          <a:prstGeom prst="rect">
            <a:avLst/>
          </a:prstGeom>
        </p:spPr>
      </p:pic>
      <p:sp>
        <p:nvSpPr>
          <p:cNvPr id="5" name="Ondertitel 4">
            <a:extLst>
              <a:ext uri="{FF2B5EF4-FFF2-40B4-BE49-F238E27FC236}">
                <a16:creationId xmlns:a16="http://schemas.microsoft.com/office/drawing/2014/main" id="{9A3901C2-8B61-4573-90F7-2B51688F19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7782" y="1967513"/>
            <a:ext cx="8096436" cy="2237174"/>
          </a:xfrm>
          <a:custGeom>
            <a:avLst/>
            <a:gdLst>
              <a:gd name="connsiteX0" fmla="*/ 0 w 8096436"/>
              <a:gd name="connsiteY0" fmla="*/ 0 h 2237174"/>
              <a:gd name="connsiteX1" fmla="*/ 416388 w 8096436"/>
              <a:gd name="connsiteY1" fmla="*/ 0 h 2237174"/>
              <a:gd name="connsiteX2" fmla="*/ 1075669 w 8096436"/>
              <a:gd name="connsiteY2" fmla="*/ 0 h 2237174"/>
              <a:gd name="connsiteX3" fmla="*/ 1492057 w 8096436"/>
              <a:gd name="connsiteY3" fmla="*/ 0 h 2237174"/>
              <a:gd name="connsiteX4" fmla="*/ 1827481 w 8096436"/>
              <a:gd name="connsiteY4" fmla="*/ 0 h 2237174"/>
              <a:gd name="connsiteX5" fmla="*/ 2324834 w 8096436"/>
              <a:gd name="connsiteY5" fmla="*/ 0 h 2237174"/>
              <a:gd name="connsiteX6" fmla="*/ 2741222 w 8096436"/>
              <a:gd name="connsiteY6" fmla="*/ 0 h 2237174"/>
              <a:gd name="connsiteX7" fmla="*/ 3400503 w 8096436"/>
              <a:gd name="connsiteY7" fmla="*/ 0 h 2237174"/>
              <a:gd name="connsiteX8" fmla="*/ 4140749 w 8096436"/>
              <a:gd name="connsiteY8" fmla="*/ 0 h 2237174"/>
              <a:gd name="connsiteX9" fmla="*/ 4557137 w 8096436"/>
              <a:gd name="connsiteY9" fmla="*/ 0 h 2237174"/>
              <a:gd name="connsiteX10" fmla="*/ 5054489 w 8096436"/>
              <a:gd name="connsiteY10" fmla="*/ 0 h 2237174"/>
              <a:gd name="connsiteX11" fmla="*/ 5632806 w 8096436"/>
              <a:gd name="connsiteY11" fmla="*/ 0 h 2237174"/>
              <a:gd name="connsiteX12" fmla="*/ 6373052 w 8096436"/>
              <a:gd name="connsiteY12" fmla="*/ 0 h 2237174"/>
              <a:gd name="connsiteX13" fmla="*/ 6951369 w 8096436"/>
              <a:gd name="connsiteY13" fmla="*/ 0 h 2237174"/>
              <a:gd name="connsiteX14" fmla="*/ 7448721 w 8096436"/>
              <a:gd name="connsiteY14" fmla="*/ 0 h 2237174"/>
              <a:gd name="connsiteX15" fmla="*/ 8096436 w 8096436"/>
              <a:gd name="connsiteY15" fmla="*/ 0 h 2237174"/>
              <a:gd name="connsiteX16" fmla="*/ 8096436 w 8096436"/>
              <a:gd name="connsiteY16" fmla="*/ 604037 h 2237174"/>
              <a:gd name="connsiteX17" fmla="*/ 8096436 w 8096436"/>
              <a:gd name="connsiteY17" fmla="*/ 1163330 h 2237174"/>
              <a:gd name="connsiteX18" fmla="*/ 8096436 w 8096436"/>
              <a:gd name="connsiteY18" fmla="*/ 1744996 h 2237174"/>
              <a:gd name="connsiteX19" fmla="*/ 8096436 w 8096436"/>
              <a:gd name="connsiteY19" fmla="*/ 2237174 h 2237174"/>
              <a:gd name="connsiteX20" fmla="*/ 7437155 w 8096436"/>
              <a:gd name="connsiteY20" fmla="*/ 2237174 h 2237174"/>
              <a:gd name="connsiteX21" fmla="*/ 6858838 w 8096436"/>
              <a:gd name="connsiteY21" fmla="*/ 2237174 h 2237174"/>
              <a:gd name="connsiteX22" fmla="*/ 6280521 w 8096436"/>
              <a:gd name="connsiteY22" fmla="*/ 2237174 h 2237174"/>
              <a:gd name="connsiteX23" fmla="*/ 5864133 w 8096436"/>
              <a:gd name="connsiteY23" fmla="*/ 2237174 h 2237174"/>
              <a:gd name="connsiteX24" fmla="*/ 5528709 w 8096436"/>
              <a:gd name="connsiteY24" fmla="*/ 2237174 h 2237174"/>
              <a:gd name="connsiteX25" fmla="*/ 4788464 w 8096436"/>
              <a:gd name="connsiteY25" fmla="*/ 2237174 h 2237174"/>
              <a:gd name="connsiteX26" fmla="*/ 4048218 w 8096436"/>
              <a:gd name="connsiteY26" fmla="*/ 2237174 h 2237174"/>
              <a:gd name="connsiteX27" fmla="*/ 3712794 w 8096436"/>
              <a:gd name="connsiteY27" fmla="*/ 2237174 h 2237174"/>
              <a:gd name="connsiteX28" fmla="*/ 3053513 w 8096436"/>
              <a:gd name="connsiteY28" fmla="*/ 2237174 h 2237174"/>
              <a:gd name="connsiteX29" fmla="*/ 2475196 w 8096436"/>
              <a:gd name="connsiteY29" fmla="*/ 2237174 h 2237174"/>
              <a:gd name="connsiteX30" fmla="*/ 1815915 w 8096436"/>
              <a:gd name="connsiteY30" fmla="*/ 2237174 h 2237174"/>
              <a:gd name="connsiteX31" fmla="*/ 1075669 w 8096436"/>
              <a:gd name="connsiteY31" fmla="*/ 2237174 h 2237174"/>
              <a:gd name="connsiteX32" fmla="*/ 659281 w 8096436"/>
              <a:gd name="connsiteY32" fmla="*/ 2237174 h 2237174"/>
              <a:gd name="connsiteX33" fmla="*/ 0 w 8096436"/>
              <a:gd name="connsiteY33" fmla="*/ 2237174 h 2237174"/>
              <a:gd name="connsiteX34" fmla="*/ 0 w 8096436"/>
              <a:gd name="connsiteY34" fmla="*/ 1677881 h 2237174"/>
              <a:gd name="connsiteX35" fmla="*/ 0 w 8096436"/>
              <a:gd name="connsiteY35" fmla="*/ 1118587 h 2237174"/>
              <a:gd name="connsiteX36" fmla="*/ 0 w 8096436"/>
              <a:gd name="connsiteY36" fmla="*/ 581665 h 2237174"/>
              <a:gd name="connsiteX37" fmla="*/ 0 w 8096436"/>
              <a:gd name="connsiteY37" fmla="*/ 0 h 2237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096436" h="2237174" fill="none" extrusionOk="0">
                <a:moveTo>
                  <a:pt x="0" y="0"/>
                </a:moveTo>
                <a:cubicBezTo>
                  <a:pt x="137685" y="-48262"/>
                  <a:pt x="258144" y="31423"/>
                  <a:pt x="416388" y="0"/>
                </a:cubicBezTo>
                <a:cubicBezTo>
                  <a:pt x="574632" y="-31423"/>
                  <a:pt x="889819" y="10076"/>
                  <a:pt x="1075669" y="0"/>
                </a:cubicBezTo>
                <a:cubicBezTo>
                  <a:pt x="1261519" y="-10076"/>
                  <a:pt x="1309365" y="2203"/>
                  <a:pt x="1492057" y="0"/>
                </a:cubicBezTo>
                <a:cubicBezTo>
                  <a:pt x="1674749" y="-2203"/>
                  <a:pt x="1721906" y="23674"/>
                  <a:pt x="1827481" y="0"/>
                </a:cubicBezTo>
                <a:cubicBezTo>
                  <a:pt x="1933056" y="-23674"/>
                  <a:pt x="2149088" y="38121"/>
                  <a:pt x="2324834" y="0"/>
                </a:cubicBezTo>
                <a:cubicBezTo>
                  <a:pt x="2500580" y="-38121"/>
                  <a:pt x="2621831" y="7586"/>
                  <a:pt x="2741222" y="0"/>
                </a:cubicBezTo>
                <a:cubicBezTo>
                  <a:pt x="2860613" y="-7586"/>
                  <a:pt x="3187858" y="11009"/>
                  <a:pt x="3400503" y="0"/>
                </a:cubicBezTo>
                <a:cubicBezTo>
                  <a:pt x="3613148" y="-11009"/>
                  <a:pt x="3798320" y="80557"/>
                  <a:pt x="4140749" y="0"/>
                </a:cubicBezTo>
                <a:cubicBezTo>
                  <a:pt x="4483178" y="-80557"/>
                  <a:pt x="4371181" y="4951"/>
                  <a:pt x="4557137" y="0"/>
                </a:cubicBezTo>
                <a:cubicBezTo>
                  <a:pt x="4743093" y="-4951"/>
                  <a:pt x="4927155" y="55357"/>
                  <a:pt x="5054489" y="0"/>
                </a:cubicBezTo>
                <a:cubicBezTo>
                  <a:pt x="5181823" y="-55357"/>
                  <a:pt x="5475622" y="10662"/>
                  <a:pt x="5632806" y="0"/>
                </a:cubicBezTo>
                <a:cubicBezTo>
                  <a:pt x="5789990" y="-10662"/>
                  <a:pt x="6005235" y="74088"/>
                  <a:pt x="6373052" y="0"/>
                </a:cubicBezTo>
                <a:cubicBezTo>
                  <a:pt x="6740869" y="-74088"/>
                  <a:pt x="6732860" y="12106"/>
                  <a:pt x="6951369" y="0"/>
                </a:cubicBezTo>
                <a:cubicBezTo>
                  <a:pt x="7169878" y="-12106"/>
                  <a:pt x="7332808" y="9985"/>
                  <a:pt x="7448721" y="0"/>
                </a:cubicBezTo>
                <a:cubicBezTo>
                  <a:pt x="7564634" y="-9985"/>
                  <a:pt x="7799688" y="54142"/>
                  <a:pt x="8096436" y="0"/>
                </a:cubicBezTo>
                <a:cubicBezTo>
                  <a:pt x="8167306" y="293745"/>
                  <a:pt x="8033980" y="386776"/>
                  <a:pt x="8096436" y="604037"/>
                </a:cubicBezTo>
                <a:cubicBezTo>
                  <a:pt x="8158892" y="821298"/>
                  <a:pt x="8030601" y="993258"/>
                  <a:pt x="8096436" y="1163330"/>
                </a:cubicBezTo>
                <a:cubicBezTo>
                  <a:pt x="8162271" y="1333402"/>
                  <a:pt x="8086763" y="1565384"/>
                  <a:pt x="8096436" y="1744996"/>
                </a:cubicBezTo>
                <a:cubicBezTo>
                  <a:pt x="8106109" y="1924608"/>
                  <a:pt x="8067488" y="2097895"/>
                  <a:pt x="8096436" y="2237174"/>
                </a:cubicBezTo>
                <a:cubicBezTo>
                  <a:pt x="7947863" y="2261778"/>
                  <a:pt x="7728632" y="2164675"/>
                  <a:pt x="7437155" y="2237174"/>
                </a:cubicBezTo>
                <a:cubicBezTo>
                  <a:pt x="7145678" y="2309673"/>
                  <a:pt x="7071251" y="2205787"/>
                  <a:pt x="6858838" y="2237174"/>
                </a:cubicBezTo>
                <a:cubicBezTo>
                  <a:pt x="6646425" y="2268561"/>
                  <a:pt x="6501142" y="2209601"/>
                  <a:pt x="6280521" y="2237174"/>
                </a:cubicBezTo>
                <a:cubicBezTo>
                  <a:pt x="6059900" y="2264747"/>
                  <a:pt x="6012313" y="2188933"/>
                  <a:pt x="5864133" y="2237174"/>
                </a:cubicBezTo>
                <a:cubicBezTo>
                  <a:pt x="5715953" y="2285415"/>
                  <a:pt x="5655048" y="2214241"/>
                  <a:pt x="5528709" y="2237174"/>
                </a:cubicBezTo>
                <a:cubicBezTo>
                  <a:pt x="5402370" y="2260107"/>
                  <a:pt x="4937167" y="2200457"/>
                  <a:pt x="4788464" y="2237174"/>
                </a:cubicBezTo>
                <a:cubicBezTo>
                  <a:pt x="4639762" y="2273891"/>
                  <a:pt x="4387063" y="2211512"/>
                  <a:pt x="4048218" y="2237174"/>
                </a:cubicBezTo>
                <a:cubicBezTo>
                  <a:pt x="3709373" y="2262836"/>
                  <a:pt x="3819215" y="2218866"/>
                  <a:pt x="3712794" y="2237174"/>
                </a:cubicBezTo>
                <a:cubicBezTo>
                  <a:pt x="3606373" y="2255482"/>
                  <a:pt x="3237062" y="2199212"/>
                  <a:pt x="3053513" y="2237174"/>
                </a:cubicBezTo>
                <a:cubicBezTo>
                  <a:pt x="2869964" y="2275136"/>
                  <a:pt x="2592203" y="2199882"/>
                  <a:pt x="2475196" y="2237174"/>
                </a:cubicBezTo>
                <a:cubicBezTo>
                  <a:pt x="2358189" y="2274466"/>
                  <a:pt x="2036613" y="2181794"/>
                  <a:pt x="1815915" y="2237174"/>
                </a:cubicBezTo>
                <a:cubicBezTo>
                  <a:pt x="1595217" y="2292554"/>
                  <a:pt x="1404158" y="2196308"/>
                  <a:pt x="1075669" y="2237174"/>
                </a:cubicBezTo>
                <a:cubicBezTo>
                  <a:pt x="747180" y="2278040"/>
                  <a:pt x="764252" y="2191184"/>
                  <a:pt x="659281" y="2237174"/>
                </a:cubicBezTo>
                <a:cubicBezTo>
                  <a:pt x="554310" y="2283164"/>
                  <a:pt x="161700" y="2194290"/>
                  <a:pt x="0" y="2237174"/>
                </a:cubicBezTo>
                <a:cubicBezTo>
                  <a:pt x="-34526" y="2094410"/>
                  <a:pt x="8559" y="1918617"/>
                  <a:pt x="0" y="1677881"/>
                </a:cubicBezTo>
                <a:cubicBezTo>
                  <a:pt x="-8559" y="1437145"/>
                  <a:pt x="12452" y="1242697"/>
                  <a:pt x="0" y="1118587"/>
                </a:cubicBezTo>
                <a:cubicBezTo>
                  <a:pt x="-12452" y="994477"/>
                  <a:pt x="5561" y="743538"/>
                  <a:pt x="0" y="581665"/>
                </a:cubicBezTo>
                <a:cubicBezTo>
                  <a:pt x="-5561" y="419792"/>
                  <a:pt x="65811" y="191891"/>
                  <a:pt x="0" y="0"/>
                </a:cubicBezTo>
                <a:close/>
              </a:path>
              <a:path w="8096436" h="2237174" stroke="0" extrusionOk="0">
                <a:moveTo>
                  <a:pt x="0" y="0"/>
                </a:moveTo>
                <a:cubicBezTo>
                  <a:pt x="149394" y="-40387"/>
                  <a:pt x="247885" y="48574"/>
                  <a:pt x="416388" y="0"/>
                </a:cubicBezTo>
                <a:cubicBezTo>
                  <a:pt x="584891" y="-48574"/>
                  <a:pt x="992811" y="51781"/>
                  <a:pt x="1156634" y="0"/>
                </a:cubicBezTo>
                <a:cubicBezTo>
                  <a:pt x="1320457" y="-51781"/>
                  <a:pt x="1469513" y="9888"/>
                  <a:pt x="1573022" y="0"/>
                </a:cubicBezTo>
                <a:cubicBezTo>
                  <a:pt x="1676531" y="-9888"/>
                  <a:pt x="1918775" y="47801"/>
                  <a:pt x="2070374" y="0"/>
                </a:cubicBezTo>
                <a:cubicBezTo>
                  <a:pt x="2221973" y="-47801"/>
                  <a:pt x="2512994" y="36696"/>
                  <a:pt x="2810620" y="0"/>
                </a:cubicBezTo>
                <a:cubicBezTo>
                  <a:pt x="3108246" y="-36696"/>
                  <a:pt x="3069359" y="13090"/>
                  <a:pt x="3146044" y="0"/>
                </a:cubicBezTo>
                <a:cubicBezTo>
                  <a:pt x="3222729" y="-13090"/>
                  <a:pt x="3704043" y="65380"/>
                  <a:pt x="3886289" y="0"/>
                </a:cubicBezTo>
                <a:cubicBezTo>
                  <a:pt x="4068536" y="-65380"/>
                  <a:pt x="4080914" y="38288"/>
                  <a:pt x="4221713" y="0"/>
                </a:cubicBezTo>
                <a:cubicBezTo>
                  <a:pt x="4362512" y="-38288"/>
                  <a:pt x="4540767" y="34278"/>
                  <a:pt x="4719066" y="0"/>
                </a:cubicBezTo>
                <a:cubicBezTo>
                  <a:pt x="4897365" y="-34278"/>
                  <a:pt x="4996344" y="29023"/>
                  <a:pt x="5135454" y="0"/>
                </a:cubicBezTo>
                <a:cubicBezTo>
                  <a:pt x="5274564" y="-29023"/>
                  <a:pt x="5409498" y="5403"/>
                  <a:pt x="5551842" y="0"/>
                </a:cubicBezTo>
                <a:cubicBezTo>
                  <a:pt x="5694186" y="-5403"/>
                  <a:pt x="5779655" y="7377"/>
                  <a:pt x="5887266" y="0"/>
                </a:cubicBezTo>
                <a:cubicBezTo>
                  <a:pt x="5994877" y="-7377"/>
                  <a:pt x="6351468" y="57824"/>
                  <a:pt x="6627511" y="0"/>
                </a:cubicBezTo>
                <a:cubicBezTo>
                  <a:pt x="6903555" y="-57824"/>
                  <a:pt x="6880399" y="47302"/>
                  <a:pt x="7043899" y="0"/>
                </a:cubicBezTo>
                <a:cubicBezTo>
                  <a:pt x="7207399" y="-47302"/>
                  <a:pt x="7685318" y="31448"/>
                  <a:pt x="8096436" y="0"/>
                </a:cubicBezTo>
                <a:cubicBezTo>
                  <a:pt x="8141519" y="198921"/>
                  <a:pt x="8061678" y="464397"/>
                  <a:pt x="8096436" y="581665"/>
                </a:cubicBezTo>
                <a:cubicBezTo>
                  <a:pt x="8131194" y="698933"/>
                  <a:pt x="8039511" y="954909"/>
                  <a:pt x="8096436" y="1118587"/>
                </a:cubicBezTo>
                <a:cubicBezTo>
                  <a:pt x="8153361" y="1282265"/>
                  <a:pt x="8068465" y="1484632"/>
                  <a:pt x="8096436" y="1677881"/>
                </a:cubicBezTo>
                <a:cubicBezTo>
                  <a:pt x="8124407" y="1871130"/>
                  <a:pt x="8066844" y="2116950"/>
                  <a:pt x="8096436" y="2237174"/>
                </a:cubicBezTo>
                <a:cubicBezTo>
                  <a:pt x="7962879" y="2252909"/>
                  <a:pt x="7820165" y="2206045"/>
                  <a:pt x="7680048" y="2237174"/>
                </a:cubicBezTo>
                <a:cubicBezTo>
                  <a:pt x="7539931" y="2268303"/>
                  <a:pt x="7365584" y="2212946"/>
                  <a:pt x="7263660" y="2237174"/>
                </a:cubicBezTo>
                <a:cubicBezTo>
                  <a:pt x="7161736" y="2261402"/>
                  <a:pt x="6863215" y="2203853"/>
                  <a:pt x="6523414" y="2237174"/>
                </a:cubicBezTo>
                <a:cubicBezTo>
                  <a:pt x="6183613" y="2270495"/>
                  <a:pt x="6200230" y="2219833"/>
                  <a:pt x="5945097" y="2237174"/>
                </a:cubicBezTo>
                <a:cubicBezTo>
                  <a:pt x="5689964" y="2254515"/>
                  <a:pt x="5651797" y="2188673"/>
                  <a:pt x="5528709" y="2237174"/>
                </a:cubicBezTo>
                <a:cubicBezTo>
                  <a:pt x="5405621" y="2285675"/>
                  <a:pt x="5283126" y="2204401"/>
                  <a:pt x="5112321" y="2237174"/>
                </a:cubicBezTo>
                <a:cubicBezTo>
                  <a:pt x="4941516" y="2269947"/>
                  <a:pt x="4839229" y="2233319"/>
                  <a:pt x="4614969" y="2237174"/>
                </a:cubicBezTo>
                <a:cubicBezTo>
                  <a:pt x="4390709" y="2241029"/>
                  <a:pt x="4223164" y="2181254"/>
                  <a:pt x="4036652" y="2237174"/>
                </a:cubicBezTo>
                <a:cubicBezTo>
                  <a:pt x="3850140" y="2293094"/>
                  <a:pt x="3768577" y="2211920"/>
                  <a:pt x="3539299" y="2237174"/>
                </a:cubicBezTo>
                <a:cubicBezTo>
                  <a:pt x="3310021" y="2262428"/>
                  <a:pt x="3075526" y="2181059"/>
                  <a:pt x="2880018" y="2237174"/>
                </a:cubicBezTo>
                <a:cubicBezTo>
                  <a:pt x="2684510" y="2293289"/>
                  <a:pt x="2618777" y="2224339"/>
                  <a:pt x="2463630" y="2237174"/>
                </a:cubicBezTo>
                <a:cubicBezTo>
                  <a:pt x="2308483" y="2250009"/>
                  <a:pt x="2214288" y="2204629"/>
                  <a:pt x="1966277" y="2237174"/>
                </a:cubicBezTo>
                <a:cubicBezTo>
                  <a:pt x="1718266" y="2269719"/>
                  <a:pt x="1668590" y="2182658"/>
                  <a:pt x="1468925" y="2237174"/>
                </a:cubicBezTo>
                <a:cubicBezTo>
                  <a:pt x="1269260" y="2291690"/>
                  <a:pt x="1221188" y="2200495"/>
                  <a:pt x="1133501" y="2237174"/>
                </a:cubicBezTo>
                <a:cubicBezTo>
                  <a:pt x="1045814" y="2273853"/>
                  <a:pt x="812111" y="2195790"/>
                  <a:pt x="717113" y="2237174"/>
                </a:cubicBezTo>
                <a:cubicBezTo>
                  <a:pt x="622115" y="2278558"/>
                  <a:pt x="264634" y="2206223"/>
                  <a:pt x="0" y="2237174"/>
                </a:cubicBezTo>
                <a:cubicBezTo>
                  <a:pt x="-37621" y="2105730"/>
                  <a:pt x="69652" y="1805089"/>
                  <a:pt x="0" y="1655509"/>
                </a:cubicBezTo>
                <a:cubicBezTo>
                  <a:pt x="-69652" y="1505929"/>
                  <a:pt x="53688" y="1302057"/>
                  <a:pt x="0" y="1163330"/>
                </a:cubicBezTo>
                <a:cubicBezTo>
                  <a:pt x="-53688" y="1024603"/>
                  <a:pt x="53788" y="803177"/>
                  <a:pt x="0" y="626409"/>
                </a:cubicBezTo>
                <a:cubicBezTo>
                  <a:pt x="-53788" y="449641"/>
                  <a:pt x="28124" y="289071"/>
                  <a:pt x="0" y="0"/>
                </a:cubicBezTo>
                <a:close/>
              </a:path>
            </a:pathLst>
          </a:custGeom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982513945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 fontScale="25000" lnSpcReduction="20000"/>
          </a:bodyPr>
          <a:lstStyle/>
          <a:p>
            <a:pPr algn="l"/>
            <a:endParaRPr lang="nl-NL" sz="8000" dirty="0"/>
          </a:p>
          <a:p>
            <a:r>
              <a:rPr lang="nl-NL" sz="8000" dirty="0"/>
              <a:t>“</a:t>
            </a:r>
            <a:r>
              <a:rPr lang="nl-NL" sz="8000" dirty="0" err="1"/>
              <a:t>Empowering</a:t>
            </a:r>
            <a:r>
              <a:rPr lang="nl-NL" sz="8000" dirty="0"/>
              <a:t> </a:t>
            </a:r>
            <a:r>
              <a:rPr lang="nl-NL" sz="8000" dirty="0" err="1"/>
              <a:t>individuals</a:t>
            </a:r>
            <a:r>
              <a:rPr lang="nl-NL" sz="8000" dirty="0"/>
              <a:t> </a:t>
            </a:r>
            <a:r>
              <a:rPr lang="nl-NL" sz="8000" dirty="0" err="1"/>
              <a:t>and</a:t>
            </a:r>
            <a:r>
              <a:rPr lang="nl-NL" sz="8000" dirty="0"/>
              <a:t> </a:t>
            </a:r>
            <a:r>
              <a:rPr lang="nl-NL" sz="8000" dirty="0" err="1"/>
              <a:t>communities</a:t>
            </a:r>
            <a:r>
              <a:rPr lang="nl-NL" sz="8000" dirty="0"/>
              <a:t> </a:t>
            </a:r>
            <a:r>
              <a:rPr lang="nl-NL" sz="8000" dirty="0" err="1"/>
              <a:t>to</a:t>
            </a:r>
            <a:r>
              <a:rPr lang="nl-NL" sz="8000" dirty="0"/>
              <a:t> manage </a:t>
            </a:r>
            <a:r>
              <a:rPr lang="nl-NL" sz="8000" dirty="0" err="1"/>
              <a:t>their</a:t>
            </a:r>
            <a:r>
              <a:rPr lang="nl-NL" sz="8000" dirty="0"/>
              <a:t> </a:t>
            </a:r>
            <a:r>
              <a:rPr lang="nl-NL" sz="8000" dirty="0" err="1"/>
              <a:t>own</a:t>
            </a:r>
            <a:r>
              <a:rPr lang="nl-NL" sz="8000" dirty="0"/>
              <a:t> care”</a:t>
            </a:r>
            <a:br>
              <a:rPr lang="nl-NL" sz="8000" dirty="0"/>
            </a:br>
            <a:endParaRPr lang="nl-NL" sz="8000" dirty="0"/>
          </a:p>
          <a:p>
            <a:pPr algn="l"/>
            <a:r>
              <a:rPr lang="nl-NL" sz="8000" dirty="0"/>
              <a:t>	- Met hulp van technologie</a:t>
            </a:r>
          </a:p>
          <a:p>
            <a:pPr algn="l"/>
            <a:r>
              <a:rPr lang="nl-NL" sz="8000" dirty="0"/>
              <a:t>	- Met hulp van de lokale gemeenschap</a:t>
            </a:r>
          </a:p>
          <a:p>
            <a:pPr algn="l"/>
            <a:r>
              <a:rPr lang="nl-NL" sz="8000" dirty="0"/>
              <a:t>	- 65+ en 50+ met tenminste één chronische beperking</a:t>
            </a:r>
          </a:p>
          <a:p>
            <a:pPr algn="l"/>
            <a:endParaRPr lang="nl-NL" sz="8000" dirty="0"/>
          </a:p>
          <a:p>
            <a:pPr marL="857250" indent="-857250" algn="l">
              <a:buFontTx/>
              <a:buChar char="-"/>
            </a:pPr>
            <a:endParaRPr lang="nl-NL" sz="8000" dirty="0"/>
          </a:p>
          <a:p>
            <a:pPr algn="l"/>
            <a:r>
              <a:rPr lang="nl-NL" sz="8000" dirty="0"/>
              <a:t> </a:t>
            </a:r>
          </a:p>
          <a:p>
            <a:pPr algn="l"/>
            <a:endParaRPr lang="nl-NL" dirty="0"/>
          </a:p>
          <a:p>
            <a:pPr algn="l"/>
            <a:r>
              <a:rPr lang="nl-NL" dirty="0"/>
              <a:t>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C54E158-F4FC-4FFE-92EA-A9C7CDA1F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2" y="6020411"/>
            <a:ext cx="11793556" cy="71435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503069C-7A86-40C6-890E-AB0D5F5642E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939" y="6020410"/>
            <a:ext cx="1809304" cy="7143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9246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7F784AE6-86C2-43DE-8EBD-55B06C52EDE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9696450" y="4807515"/>
            <a:ext cx="2296328" cy="1319764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4A919E97-699B-45C8-B37C-76D918369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00002"/>
            <a:ext cx="4448175" cy="915987"/>
          </a:xfrm>
        </p:spPr>
        <p:txBody>
          <a:bodyPr>
            <a:normAutofit/>
          </a:bodyPr>
          <a:lstStyle/>
          <a:p>
            <a:pPr algn="l"/>
            <a:r>
              <a:rPr lang="nl-NL" sz="3200" dirty="0"/>
              <a:t>3 pilots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9A3901C2-8B61-4573-90F7-2B51688F19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58567"/>
            <a:ext cx="9144000" cy="1304925"/>
          </a:xfrm>
        </p:spPr>
        <p:txBody>
          <a:bodyPr>
            <a:normAutofit lnSpcReduction="10000"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nl-NL" dirty="0"/>
              <a:t>Digitaal Thuis in Zeeland (</a:t>
            </a:r>
            <a:r>
              <a:rPr lang="nl-NL" dirty="0" err="1"/>
              <a:t>DTiZ</a:t>
            </a:r>
            <a:r>
              <a:rPr lang="nl-NL" dirty="0"/>
              <a:t>)</a:t>
            </a:r>
          </a:p>
          <a:p>
            <a:pPr marL="457200" indent="-457200" algn="l">
              <a:buFont typeface="+mj-lt"/>
              <a:buAutoNum type="arabicPeriod"/>
            </a:pPr>
            <a:r>
              <a:rPr lang="nl-NL" dirty="0"/>
              <a:t>Digitaal Actief Zeeland (DAZ)</a:t>
            </a:r>
          </a:p>
          <a:p>
            <a:pPr marL="457200" indent="-457200" algn="l">
              <a:buFont typeface="+mj-lt"/>
              <a:buAutoNum type="arabicPeriod"/>
            </a:pPr>
            <a:r>
              <a:rPr lang="nl-NL" dirty="0" err="1"/>
              <a:t>Tuus</a:t>
            </a:r>
            <a:r>
              <a:rPr lang="nl-NL" dirty="0"/>
              <a:t> in </a:t>
            </a:r>
            <a:r>
              <a:rPr lang="nl-NL" dirty="0" err="1"/>
              <a:t>Smerdiek</a:t>
            </a:r>
            <a:endParaRPr lang="nl-NL" dirty="0"/>
          </a:p>
        </p:txBody>
      </p:sp>
      <p:sp>
        <p:nvSpPr>
          <p:cNvPr id="14" name="Zeshoek 13">
            <a:extLst>
              <a:ext uri="{FF2B5EF4-FFF2-40B4-BE49-F238E27FC236}">
                <a16:creationId xmlns:a16="http://schemas.microsoft.com/office/drawing/2014/main" id="{DF368951-2EF2-4BD8-8DB1-3414D3F95E95}"/>
              </a:ext>
            </a:extLst>
          </p:cNvPr>
          <p:cNvSpPr/>
          <p:nvPr/>
        </p:nvSpPr>
        <p:spPr>
          <a:xfrm>
            <a:off x="7718152" y="2775612"/>
            <a:ext cx="1169322" cy="985709"/>
          </a:xfrm>
          <a:prstGeom prst="hexagon">
            <a:avLst/>
          </a:prstGeom>
          <a:solidFill>
            <a:srgbClr val="FFFFFF"/>
          </a:solidFill>
          <a:ln w="38100">
            <a:solidFill>
              <a:schemeClr val="bg1">
                <a:alpha val="88000"/>
              </a:schemeClr>
            </a:solidFill>
          </a:ln>
          <a:effectLst>
            <a:outerShdw blurRad="50800" dist="50800" dir="3960000" sx="104000" sy="104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Zeshoek 15">
            <a:extLst>
              <a:ext uri="{FF2B5EF4-FFF2-40B4-BE49-F238E27FC236}">
                <a16:creationId xmlns:a16="http://schemas.microsoft.com/office/drawing/2014/main" id="{F2189391-2E47-41FF-8351-2283A0B25A30}"/>
              </a:ext>
            </a:extLst>
          </p:cNvPr>
          <p:cNvSpPr/>
          <p:nvPr/>
        </p:nvSpPr>
        <p:spPr>
          <a:xfrm>
            <a:off x="8793092" y="2234282"/>
            <a:ext cx="1169322" cy="985709"/>
          </a:xfrm>
          <a:prstGeom prst="hexagon">
            <a:avLst/>
          </a:prstGeom>
          <a:solidFill>
            <a:srgbClr val="004092">
              <a:alpha val="77000"/>
            </a:srgbClr>
          </a:solidFill>
          <a:effectLst>
            <a:outerShdw blurRad="50800" dist="508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Zeshoek 16">
            <a:extLst>
              <a:ext uri="{FF2B5EF4-FFF2-40B4-BE49-F238E27FC236}">
                <a16:creationId xmlns:a16="http://schemas.microsoft.com/office/drawing/2014/main" id="{EEBA4B08-5E61-48E8-9BD3-EC93B797F4E5}"/>
              </a:ext>
            </a:extLst>
          </p:cNvPr>
          <p:cNvSpPr/>
          <p:nvPr/>
        </p:nvSpPr>
        <p:spPr>
          <a:xfrm>
            <a:off x="8793092" y="3358219"/>
            <a:ext cx="1169322" cy="985709"/>
          </a:xfrm>
          <a:prstGeom prst="hexagon">
            <a:avLst/>
          </a:prstGeom>
          <a:solidFill>
            <a:srgbClr val="DAD6E7"/>
          </a:solidFill>
          <a:ln>
            <a:noFill/>
          </a:ln>
          <a:effectLst>
            <a:outerShdw blurRad="50800" dist="50800" dir="1440000" sx="99000" sy="99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9745EFE-A0A1-484F-9764-C01C29282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2" y="6020411"/>
            <a:ext cx="11793556" cy="71435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E75C8E4-FA40-435C-B0C1-7A292FE4F32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939" y="6020410"/>
            <a:ext cx="1809304" cy="7143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372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44E1645E-210B-451A-A07F-BC1D8F884C95}"/>
              </a:ext>
            </a:extLst>
          </p:cNvPr>
          <p:cNvPicPr/>
          <p:nvPr/>
        </p:nvPicPr>
        <p:blipFill rotWithShape="1">
          <a:blip r:embed="rId2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10013372" y="4944623"/>
            <a:ext cx="2038350" cy="1171497"/>
          </a:xfrm>
          <a:prstGeom prst="rect">
            <a:avLst/>
          </a:prstGeom>
        </p:spPr>
      </p:pic>
      <p:pic>
        <p:nvPicPr>
          <p:cNvPr id="20" name="Afbeelding 19" descr="Afbeelding met tekst, computer, computer, scherm&#10;&#10;Automatisch gegenereerde beschrijving">
            <a:extLst>
              <a:ext uri="{FF2B5EF4-FFF2-40B4-BE49-F238E27FC236}">
                <a16:creationId xmlns:a16="http://schemas.microsoft.com/office/drawing/2014/main" id="{9E884C51-84E2-4CF3-9C69-B17C059A2D3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964" y="870696"/>
            <a:ext cx="3042280" cy="2286058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4A919E97-699B-45C8-B37C-76D918369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05832"/>
            <a:ext cx="5256212" cy="866775"/>
          </a:xfrm>
        </p:spPr>
        <p:txBody>
          <a:bodyPr/>
          <a:lstStyle/>
          <a:p>
            <a:pPr algn="l"/>
            <a:r>
              <a:rPr lang="nl-NL" dirty="0"/>
              <a:t>Digitaal Thuis in Zeeland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32EE94C9-2419-4B94-B15C-FA36C2EEA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40285"/>
            <a:ext cx="6332537" cy="2659435"/>
          </a:xfrm>
        </p:spPr>
        <p:txBody>
          <a:bodyPr>
            <a:normAutofit/>
          </a:bodyPr>
          <a:lstStyle/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Individueel aanbod technologische hulpmiddelen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Training professionals in </a:t>
            </a:r>
            <a:r>
              <a:rPr lang="nl-NL" sz="2000" dirty="0" err="1"/>
              <a:t>vroegsignalering</a:t>
            </a:r>
            <a:endParaRPr lang="nl-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Thuiszorgorganisaties (</a:t>
            </a:r>
            <a:r>
              <a:rPr lang="nl-NL" sz="2000" dirty="0" err="1"/>
              <a:t>IrisZorg</a:t>
            </a:r>
            <a:r>
              <a:rPr lang="nl-NL" sz="2000" dirty="0"/>
              <a:t>, SVRZ, </a:t>
            </a:r>
            <a:r>
              <a:rPr lang="nl-NL" sz="2000" dirty="0" err="1"/>
              <a:t>Schutse</a:t>
            </a:r>
            <a:r>
              <a:rPr lang="nl-NL" sz="2000" dirty="0"/>
              <a:t> Zorg Tholen, Lelie Zorggroep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Preventiewerkers gemeenten (Borsele, </a:t>
            </a:r>
            <a:r>
              <a:rPr lang="nl-NL" sz="2000" dirty="0" err="1"/>
              <a:t>Goes,Tholen</a:t>
            </a:r>
            <a:r>
              <a:rPr lang="nl-NL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Ouderen en hun naasten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61E4068-ADAA-4A8C-BDA8-824BD79BCF0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116" y="1164890"/>
            <a:ext cx="1778683" cy="70771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27ECBB9E-DBB1-4558-96A1-66D56412126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329" y="2323597"/>
            <a:ext cx="1842015" cy="1046406"/>
          </a:xfrm>
          <a:prstGeom prst="rect">
            <a:avLst/>
          </a:prstGeom>
          <a:noFill/>
          <a:effectLst>
            <a:outerShdw blurRad="50800" dist="50800" dir="215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CF2C6415-B68E-4126-8BC3-06FEBD5ECD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1982" y="3434274"/>
            <a:ext cx="2441653" cy="888951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4989F633-30F3-4533-A611-E2CE58911C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0199" y="3548574"/>
            <a:ext cx="1131877" cy="637916"/>
          </a:xfrm>
          <a:prstGeom prst="rect">
            <a:avLst/>
          </a:prstGeom>
        </p:spPr>
      </p:pic>
      <p:sp>
        <p:nvSpPr>
          <p:cNvPr id="23" name="Rechthoek 22">
            <a:extLst>
              <a:ext uri="{FF2B5EF4-FFF2-40B4-BE49-F238E27FC236}">
                <a16:creationId xmlns:a16="http://schemas.microsoft.com/office/drawing/2014/main" id="{C0E3D02B-9E67-4466-B072-FFB5E535F23F}"/>
              </a:ext>
            </a:extLst>
          </p:cNvPr>
          <p:cNvSpPr/>
          <p:nvPr/>
        </p:nvSpPr>
        <p:spPr>
          <a:xfrm>
            <a:off x="7761239" y="688157"/>
            <a:ext cx="3859262" cy="4002678"/>
          </a:xfrm>
          <a:prstGeom prst="rect">
            <a:avLst/>
          </a:prstGeom>
          <a:noFill/>
          <a:ln w="57150">
            <a:solidFill>
              <a:srgbClr val="C2B4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DDF777B-5A55-49EE-8448-CAC08F9F9ED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2" y="6020411"/>
            <a:ext cx="11793556" cy="714353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B062491-1FD4-46E9-8323-27146A42AC02}"/>
              </a:ext>
            </a:extLst>
          </p:cNvPr>
          <p:cNvPicPr/>
          <p:nvPr/>
        </p:nvPicPr>
        <p:blipFill>
          <a:blip r:embed="rId9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939" y="6020410"/>
            <a:ext cx="1809304" cy="7143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1778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A8C35595-3C8D-47FC-981A-B0D8E5608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6" r="11676"/>
          <a:stretch/>
        </p:blipFill>
        <p:spPr>
          <a:xfrm>
            <a:off x="1202067" y="406047"/>
            <a:ext cx="4749880" cy="4649163"/>
          </a:xfrm>
          <a:custGeom>
            <a:avLst/>
            <a:gdLst/>
            <a:ahLst/>
            <a:cxnLst/>
            <a:rect l="l" t="t" r="r" b="b"/>
            <a:pathLst>
              <a:path w="4749880" h="4649163">
                <a:moveTo>
                  <a:pt x="2718236" y="0"/>
                </a:moveTo>
                <a:cubicBezTo>
                  <a:pt x="3030546" y="0"/>
                  <a:pt x="3317985" y="62532"/>
                  <a:pt x="3572705" y="185687"/>
                </a:cubicBezTo>
                <a:cubicBezTo>
                  <a:pt x="3811423" y="301196"/>
                  <a:pt x="4021090" y="469790"/>
                  <a:pt x="4195896" y="686689"/>
                </a:cubicBezTo>
                <a:cubicBezTo>
                  <a:pt x="4553158" y="1130148"/>
                  <a:pt x="4749880" y="1760356"/>
                  <a:pt x="4749880" y="2461272"/>
                </a:cubicBezTo>
                <a:cubicBezTo>
                  <a:pt x="4749880" y="2740917"/>
                  <a:pt x="4673739" y="2965354"/>
                  <a:pt x="4503111" y="3189047"/>
                </a:cubicBezTo>
                <a:cubicBezTo>
                  <a:pt x="4324634" y="3423040"/>
                  <a:pt x="4056458" y="3638559"/>
                  <a:pt x="3772486" y="3866711"/>
                </a:cubicBezTo>
                <a:cubicBezTo>
                  <a:pt x="3720094" y="3908754"/>
                  <a:pt x="3665970" y="3952283"/>
                  <a:pt x="3611846" y="3996342"/>
                </a:cubicBezTo>
                <a:cubicBezTo>
                  <a:pt x="3127378" y="4390647"/>
                  <a:pt x="2773787" y="4649163"/>
                  <a:pt x="2291868" y="4649163"/>
                </a:cubicBezTo>
                <a:cubicBezTo>
                  <a:pt x="1557573" y="4649163"/>
                  <a:pt x="1037534" y="4331830"/>
                  <a:pt x="553065" y="3588023"/>
                </a:cubicBezTo>
                <a:cubicBezTo>
                  <a:pt x="489666" y="3490667"/>
                  <a:pt x="427693" y="3402125"/>
                  <a:pt x="367759" y="3316553"/>
                </a:cubicBezTo>
                <a:cubicBezTo>
                  <a:pt x="119358" y="2961743"/>
                  <a:pt x="0" y="2777225"/>
                  <a:pt x="0" y="2461272"/>
                </a:cubicBezTo>
                <a:cubicBezTo>
                  <a:pt x="0" y="2147549"/>
                  <a:pt x="74815" y="1837646"/>
                  <a:pt x="222205" y="1540167"/>
                </a:cubicBezTo>
                <a:cubicBezTo>
                  <a:pt x="366434" y="1249162"/>
                  <a:pt x="572635" y="982790"/>
                  <a:pt x="835001" y="748690"/>
                </a:cubicBezTo>
                <a:cubicBezTo>
                  <a:pt x="1092881" y="518520"/>
                  <a:pt x="1399176" y="328694"/>
                  <a:pt x="1720966" y="199806"/>
                </a:cubicBezTo>
                <a:cubicBezTo>
                  <a:pt x="2051418" y="67205"/>
                  <a:pt x="2387070" y="0"/>
                  <a:pt x="2718236" y="0"/>
                </a:cubicBezTo>
                <a:close/>
              </a:path>
            </a:pathLst>
          </a:cu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5A130AE-9068-4907-B21D-991D21239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9" r="9369"/>
          <a:stretch/>
        </p:blipFill>
        <p:spPr>
          <a:xfrm>
            <a:off x="6606042" y="520970"/>
            <a:ext cx="4790724" cy="4419318"/>
          </a:xfrm>
          <a:custGeom>
            <a:avLst/>
            <a:gdLst/>
            <a:ahLst/>
            <a:cxnLst/>
            <a:rect l="l" t="t" r="r" b="b"/>
            <a:pathLst>
              <a:path w="4790724" h="4419318">
                <a:moveTo>
                  <a:pt x="2049114" y="0"/>
                </a:moveTo>
                <a:cubicBezTo>
                  <a:pt x="2383128" y="0"/>
                  <a:pt x="2721666" y="63883"/>
                  <a:pt x="3054960" y="189928"/>
                </a:cubicBezTo>
                <a:cubicBezTo>
                  <a:pt x="3379517" y="312444"/>
                  <a:pt x="3688445" y="492886"/>
                  <a:pt x="3948543" y="711677"/>
                </a:cubicBezTo>
                <a:cubicBezTo>
                  <a:pt x="4213165" y="934203"/>
                  <a:pt x="4421139" y="1187406"/>
                  <a:pt x="4566608" y="1464024"/>
                </a:cubicBezTo>
                <a:cubicBezTo>
                  <a:pt x="4715266" y="1746796"/>
                  <a:pt x="4790724" y="2041379"/>
                  <a:pt x="4790724" y="2339591"/>
                </a:cubicBezTo>
                <a:cubicBezTo>
                  <a:pt x="4790724" y="2639925"/>
                  <a:pt x="4670339" y="2815320"/>
                  <a:pt x="4419803" y="3152589"/>
                </a:cubicBezTo>
                <a:cubicBezTo>
                  <a:pt x="4359353" y="3233931"/>
                  <a:pt x="4296847" y="3318096"/>
                  <a:pt x="4232903" y="3410638"/>
                </a:cubicBezTo>
                <a:cubicBezTo>
                  <a:pt x="3744268" y="4117673"/>
                  <a:pt x="3219758" y="4419318"/>
                  <a:pt x="2479148" y="4419318"/>
                </a:cubicBezTo>
                <a:cubicBezTo>
                  <a:pt x="1993086" y="4419318"/>
                  <a:pt x="1636454" y="4173582"/>
                  <a:pt x="1147820" y="3798771"/>
                </a:cubicBezTo>
                <a:cubicBezTo>
                  <a:pt x="1093231" y="3756891"/>
                  <a:pt x="1038641" y="3715513"/>
                  <a:pt x="985799" y="3675549"/>
                </a:cubicBezTo>
                <a:cubicBezTo>
                  <a:pt x="699385" y="3458676"/>
                  <a:pt x="428903" y="3253812"/>
                  <a:pt x="248892" y="3031387"/>
                </a:cubicBezTo>
                <a:cubicBezTo>
                  <a:pt x="76796" y="2818753"/>
                  <a:pt x="0" y="2605411"/>
                  <a:pt x="0" y="2339591"/>
                </a:cubicBezTo>
                <a:cubicBezTo>
                  <a:pt x="0" y="1673328"/>
                  <a:pt x="198414" y="1074276"/>
                  <a:pt x="558748" y="652741"/>
                </a:cubicBezTo>
                <a:cubicBezTo>
                  <a:pt x="735057" y="446564"/>
                  <a:pt x="946527" y="286306"/>
                  <a:pt x="1187298" y="176507"/>
                </a:cubicBezTo>
                <a:cubicBezTo>
                  <a:pt x="1444208" y="59441"/>
                  <a:pt x="1734119" y="0"/>
                  <a:pt x="2049114" y="0"/>
                </a:cubicBezTo>
                <a:close/>
              </a:path>
            </a:pathLst>
          </a:cu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67CF7F2-5A9C-449D-B479-B6C9175847FE}"/>
              </a:ext>
            </a:extLst>
          </p:cNvPr>
          <p:cNvPicPr/>
          <p:nvPr/>
        </p:nvPicPr>
        <p:blipFill rotWithShape="1">
          <a:blip r:embed="rId4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10012511" y="4940288"/>
            <a:ext cx="2038350" cy="117149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68FFAA2-0B6E-4233-892C-2733EE9D973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2" y="6020411"/>
            <a:ext cx="11793556" cy="71435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6DA9735-2419-4FCB-9765-A50EC682BBE4}"/>
              </a:ext>
            </a:extLst>
          </p:cNvPr>
          <p:cNvPicPr/>
          <p:nvPr/>
        </p:nvPicPr>
        <p:blipFill>
          <a:blip r:embed="rId6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939" y="6020410"/>
            <a:ext cx="1809304" cy="7143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2183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A919E97-699B-45C8-B37C-76D918369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2564"/>
            <a:ext cx="5256212" cy="866775"/>
          </a:xfrm>
        </p:spPr>
        <p:txBody>
          <a:bodyPr/>
          <a:lstStyle/>
          <a:p>
            <a:pPr algn="l"/>
            <a:r>
              <a:rPr lang="nl-NL" dirty="0"/>
              <a:t>Digitaal Actief Zeeland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32EE94C9-2419-4B94-B15C-FA36C2EEA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8713" y="2379158"/>
            <a:ext cx="5046108" cy="199944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Een digitaal platform voor groepsactiviteiten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Deelnemende zorgaanbieders: Zuidwester, Gors, </a:t>
            </a:r>
            <a:r>
              <a:rPr lang="nl-NL" sz="1800" dirty="0" err="1"/>
              <a:t>Schutse</a:t>
            </a:r>
            <a:r>
              <a:rPr lang="nl-NL" sz="1800" dirty="0"/>
              <a:t> Zorg Tholen, Ter Weel, Weerwerk, SVRZ Tholen, Zorgboerderij Rust na Onrust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Professionals, vrijwilligers, ouderen en mensen met een chronische beperking.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C3560A4-7C02-4728-8B4A-F43FD4A75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422" y="2127639"/>
            <a:ext cx="1495955" cy="2209410"/>
          </a:xfrm>
          <a:prstGeom prst="rect">
            <a:avLst/>
          </a:prstGeom>
          <a:effectLst>
            <a:outerShdw blurRad="50800" dist="50800" algn="ctr" rotWithShape="0">
              <a:srgbClr val="000000">
                <a:alpha val="43137"/>
              </a:srgbClr>
            </a:outerShdw>
            <a:softEdge rad="0"/>
          </a:effectLst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8EC73DD2-0DC3-43E6-B318-CD6BEA24B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4099" y="2240284"/>
            <a:ext cx="2497277" cy="1965070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48E5AAAA-3B68-42A3-89AD-19B11149B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6315" y="791620"/>
            <a:ext cx="2497277" cy="1448664"/>
          </a:xfrm>
          <a:prstGeom prst="rect">
            <a:avLst/>
          </a:prstGeom>
        </p:spPr>
      </p:pic>
      <p:pic>
        <p:nvPicPr>
          <p:cNvPr id="2054" name="Picture 6" descr="De bronafbeelding bekijken">
            <a:extLst>
              <a:ext uri="{FF2B5EF4-FFF2-40B4-BE49-F238E27FC236}">
                <a16:creationId xmlns:a16="http://schemas.microsoft.com/office/drawing/2014/main" id="{408A6765-01B2-4D1E-90BE-5D1E7A41E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373" y="382153"/>
            <a:ext cx="3154727" cy="403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2B0EADD-9939-47BF-B952-176B9867B45A}"/>
              </a:ext>
            </a:extLst>
          </p:cNvPr>
          <p:cNvPicPr/>
          <p:nvPr/>
        </p:nvPicPr>
        <p:blipFill rotWithShape="1">
          <a:blip r:embed="rId6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10012511" y="4940288"/>
            <a:ext cx="2038350" cy="117149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BDD5E803-B1A5-4BAF-A356-979D7696FBD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2" y="6020411"/>
            <a:ext cx="11793556" cy="71435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A81D3F9-BD51-4592-A185-FC2BEBF68CCE}"/>
              </a:ext>
            </a:extLst>
          </p:cNvPr>
          <p:cNvPicPr/>
          <p:nvPr/>
        </p:nvPicPr>
        <p:blipFill>
          <a:blip r:embed="rId8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939" y="6020410"/>
            <a:ext cx="1809304" cy="7143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8560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32EE94C9-2419-4B94-B15C-FA36C2EEA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532398"/>
            <a:ext cx="5155096" cy="324946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Gesprekken</a:t>
            </a:r>
            <a:r>
              <a:rPr lang="en-US" sz="2000" dirty="0"/>
              <a:t> over </a:t>
            </a:r>
            <a:r>
              <a:rPr lang="en-US" sz="2000" dirty="0" err="1"/>
              <a:t>en</a:t>
            </a:r>
            <a:r>
              <a:rPr lang="en-US" sz="2000" dirty="0"/>
              <a:t> met </a:t>
            </a:r>
            <a:r>
              <a:rPr lang="en-US" sz="2000" dirty="0" err="1"/>
              <a:t>dorpsgemeenschap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De </a:t>
            </a:r>
            <a:r>
              <a:rPr lang="en-US" sz="2000" dirty="0" err="1"/>
              <a:t>behoefte</a:t>
            </a:r>
            <a:r>
              <a:rPr lang="en-US" sz="2000" dirty="0"/>
              <a:t> van de </a:t>
            </a:r>
            <a:r>
              <a:rPr lang="en-US" sz="2000" dirty="0" err="1"/>
              <a:t>inwoners</a:t>
            </a:r>
            <a:r>
              <a:rPr lang="en-US" sz="2000" dirty="0"/>
              <a:t>: </a:t>
            </a:r>
            <a:r>
              <a:rPr lang="en-US" sz="2000" dirty="0" err="1"/>
              <a:t>verbinding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ontmoeting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Empowercare</a:t>
            </a:r>
            <a:r>
              <a:rPr lang="en-US" sz="2000" dirty="0"/>
              <a:t> </a:t>
            </a:r>
            <a:r>
              <a:rPr lang="en-US" sz="2000" dirty="0" err="1"/>
              <a:t>faciliteert</a:t>
            </a:r>
            <a:r>
              <a:rPr lang="en-US" sz="2000" dirty="0"/>
              <a:t>: </a:t>
            </a:r>
            <a:r>
              <a:rPr lang="en-US" sz="2000" dirty="0" err="1"/>
              <a:t>gesprekken</a:t>
            </a:r>
            <a:r>
              <a:rPr lang="en-US" sz="2000" dirty="0"/>
              <a:t> </a:t>
            </a:r>
            <a:r>
              <a:rPr lang="en-US" sz="2000" dirty="0" err="1"/>
              <a:t>tussen</a:t>
            </a:r>
            <a:r>
              <a:rPr lang="en-US" sz="2000" dirty="0"/>
              <a:t> </a:t>
            </a:r>
            <a:r>
              <a:rPr lang="en-US" sz="2000" dirty="0" err="1"/>
              <a:t>partijen</a:t>
            </a:r>
            <a:r>
              <a:rPr lang="en-US" sz="2000" dirty="0"/>
              <a:t>, magazine, de Dag van </a:t>
            </a:r>
            <a:r>
              <a:rPr lang="en-US" sz="2000" dirty="0" err="1"/>
              <a:t>Smerdiek</a:t>
            </a:r>
            <a:r>
              <a:rPr lang="en-US" sz="2000" dirty="0"/>
              <a:t>, </a:t>
            </a:r>
            <a:r>
              <a:rPr lang="en-US" sz="2000" dirty="0" err="1"/>
              <a:t>duurzame</a:t>
            </a:r>
            <a:r>
              <a:rPr lang="en-US" sz="2000" dirty="0"/>
              <a:t> </a:t>
            </a:r>
            <a:r>
              <a:rPr lang="en-US" sz="2000" dirty="0" err="1"/>
              <a:t>structuur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/>
              <a:t>T-health </a:t>
            </a:r>
            <a:r>
              <a:rPr lang="en-US" sz="2000" dirty="0" err="1"/>
              <a:t>bijeenkomsten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1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26810CA6-DF91-4616-8E08-C8C0D5C23B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76" r="10469" b="-2"/>
          <a:stretch/>
        </p:blipFill>
        <p:spPr>
          <a:xfrm>
            <a:off x="8531441" y="0"/>
            <a:ext cx="3769888" cy="2613723"/>
          </a:xfrm>
          <a:prstGeom prst="rect">
            <a:avLst/>
          </a:prstGeom>
          <a:effectLst>
            <a:outerShdw blurRad="177800" dist="50800" dir="5400000" sx="99000" sy="99000" algn="ctr" rotWithShape="0">
              <a:srgbClr val="000000">
                <a:alpha val="89000"/>
              </a:srgbClr>
            </a:outerShdw>
          </a:effectLst>
        </p:spPr>
      </p:pic>
      <p:sp>
        <p:nvSpPr>
          <p:cNvPr id="56" name="Titel 3">
            <a:extLst>
              <a:ext uri="{FF2B5EF4-FFF2-40B4-BE49-F238E27FC236}">
                <a16:creationId xmlns:a16="http://schemas.microsoft.com/office/drawing/2014/main" id="{108E2BDC-C2A6-439D-AFD0-18EE22C5BCBF}"/>
              </a:ext>
            </a:extLst>
          </p:cNvPr>
          <p:cNvSpPr txBox="1">
            <a:spLocks/>
          </p:cNvSpPr>
          <p:nvPr/>
        </p:nvSpPr>
        <p:spPr>
          <a:xfrm>
            <a:off x="839788" y="508404"/>
            <a:ext cx="5256212" cy="8667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err="1"/>
              <a:t>Tuus</a:t>
            </a:r>
            <a:r>
              <a:rPr lang="nl-NL" dirty="0"/>
              <a:t> in </a:t>
            </a:r>
            <a:r>
              <a:rPr lang="nl-NL" dirty="0" err="1"/>
              <a:t>Smerdiek</a:t>
            </a:r>
            <a:endParaRPr lang="nl-NL" dirty="0"/>
          </a:p>
        </p:txBody>
      </p:sp>
      <p:pic>
        <p:nvPicPr>
          <p:cNvPr id="3" name="Afbeelding 2" descr="Afbeelding met tekst, krant, schermafbeelding, teken&#10;&#10;Automatisch gegenereerde beschrijving">
            <a:extLst>
              <a:ext uri="{FF2B5EF4-FFF2-40B4-BE49-F238E27FC236}">
                <a16:creationId xmlns:a16="http://schemas.microsoft.com/office/drawing/2014/main" id="{9B60F5C3-0D3B-4501-8DDF-86327B2BA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23"/>
          <a:stretch/>
        </p:blipFill>
        <p:spPr>
          <a:xfrm>
            <a:off x="6857755" y="2276116"/>
            <a:ext cx="3347371" cy="192165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A1F8887-1351-4015-B2FF-1E5F4872222B}"/>
              </a:ext>
            </a:extLst>
          </p:cNvPr>
          <p:cNvPicPr/>
          <p:nvPr/>
        </p:nvPicPr>
        <p:blipFill rotWithShape="1">
          <a:blip r:embed="rId4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10012511" y="4940288"/>
            <a:ext cx="2038350" cy="117149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EA94D53-B254-4562-9905-28C860B8427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2" y="6020411"/>
            <a:ext cx="11793556" cy="71435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77DFE29-C4B6-4D05-9CE4-8C269C93CB98}"/>
              </a:ext>
            </a:extLst>
          </p:cNvPr>
          <p:cNvPicPr/>
          <p:nvPr/>
        </p:nvPicPr>
        <p:blipFill>
          <a:blip r:embed="rId6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939" y="6020410"/>
            <a:ext cx="1809304" cy="7143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2992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st, persoon, groep, mensen&#10;&#10;Automatisch gegenereerde beschrijving">
            <a:extLst>
              <a:ext uri="{FF2B5EF4-FFF2-40B4-BE49-F238E27FC236}">
                <a16:creationId xmlns:a16="http://schemas.microsoft.com/office/drawing/2014/main" id="{A8C35595-3C8D-47FC-981A-B0D8E56089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5" r="8159" b="-1"/>
          <a:stretch/>
        </p:blipFill>
        <p:spPr>
          <a:xfrm>
            <a:off x="1176644" y="485294"/>
            <a:ext cx="4749880" cy="4649163"/>
          </a:xfrm>
          <a:custGeom>
            <a:avLst/>
            <a:gdLst/>
            <a:ahLst/>
            <a:cxnLst/>
            <a:rect l="l" t="t" r="r" b="b"/>
            <a:pathLst>
              <a:path w="4749880" h="4649163">
                <a:moveTo>
                  <a:pt x="2718236" y="0"/>
                </a:moveTo>
                <a:cubicBezTo>
                  <a:pt x="3030546" y="0"/>
                  <a:pt x="3317985" y="62532"/>
                  <a:pt x="3572705" y="185687"/>
                </a:cubicBezTo>
                <a:cubicBezTo>
                  <a:pt x="3811423" y="301196"/>
                  <a:pt x="4021090" y="469790"/>
                  <a:pt x="4195896" y="686689"/>
                </a:cubicBezTo>
                <a:cubicBezTo>
                  <a:pt x="4553158" y="1130148"/>
                  <a:pt x="4749880" y="1760356"/>
                  <a:pt x="4749880" y="2461272"/>
                </a:cubicBezTo>
                <a:cubicBezTo>
                  <a:pt x="4749880" y="2740917"/>
                  <a:pt x="4673739" y="2965354"/>
                  <a:pt x="4503111" y="3189047"/>
                </a:cubicBezTo>
                <a:cubicBezTo>
                  <a:pt x="4324634" y="3423040"/>
                  <a:pt x="4056458" y="3638559"/>
                  <a:pt x="3772486" y="3866711"/>
                </a:cubicBezTo>
                <a:cubicBezTo>
                  <a:pt x="3720094" y="3908754"/>
                  <a:pt x="3665970" y="3952283"/>
                  <a:pt x="3611846" y="3996342"/>
                </a:cubicBezTo>
                <a:cubicBezTo>
                  <a:pt x="3127378" y="4390647"/>
                  <a:pt x="2773787" y="4649163"/>
                  <a:pt x="2291868" y="4649163"/>
                </a:cubicBezTo>
                <a:cubicBezTo>
                  <a:pt x="1557573" y="4649163"/>
                  <a:pt x="1037534" y="4331830"/>
                  <a:pt x="553065" y="3588023"/>
                </a:cubicBezTo>
                <a:cubicBezTo>
                  <a:pt x="489666" y="3490667"/>
                  <a:pt x="427693" y="3402125"/>
                  <a:pt x="367759" y="3316553"/>
                </a:cubicBezTo>
                <a:cubicBezTo>
                  <a:pt x="119358" y="2961743"/>
                  <a:pt x="0" y="2777225"/>
                  <a:pt x="0" y="2461272"/>
                </a:cubicBezTo>
                <a:cubicBezTo>
                  <a:pt x="0" y="2147549"/>
                  <a:pt x="74815" y="1837646"/>
                  <a:pt x="222205" y="1540167"/>
                </a:cubicBezTo>
                <a:cubicBezTo>
                  <a:pt x="366434" y="1249162"/>
                  <a:pt x="572635" y="982790"/>
                  <a:pt x="835001" y="748690"/>
                </a:cubicBezTo>
                <a:cubicBezTo>
                  <a:pt x="1092881" y="518520"/>
                  <a:pt x="1399176" y="328694"/>
                  <a:pt x="1720966" y="199806"/>
                </a:cubicBezTo>
                <a:cubicBezTo>
                  <a:pt x="2051418" y="67205"/>
                  <a:pt x="2387070" y="0"/>
                  <a:pt x="2718236" y="0"/>
                </a:cubicBezTo>
                <a:close/>
              </a:path>
            </a:pathLst>
          </a:custGeom>
        </p:spPr>
      </p:pic>
      <p:pic>
        <p:nvPicPr>
          <p:cNvPr id="10" name="Afbeelding 9" descr="Afbeelding met vloer, binnen, plafond, persoon&#10;&#10;Automatisch gegenereerde beschrijving">
            <a:extLst>
              <a:ext uri="{FF2B5EF4-FFF2-40B4-BE49-F238E27FC236}">
                <a16:creationId xmlns:a16="http://schemas.microsoft.com/office/drawing/2014/main" id="{B5A130AE-9068-4907-B21D-991D21239D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37" r="3" b="3"/>
          <a:stretch/>
        </p:blipFill>
        <p:spPr>
          <a:xfrm>
            <a:off x="6577467" y="616227"/>
            <a:ext cx="4790724" cy="4419318"/>
          </a:xfrm>
          <a:custGeom>
            <a:avLst/>
            <a:gdLst/>
            <a:ahLst/>
            <a:cxnLst/>
            <a:rect l="l" t="t" r="r" b="b"/>
            <a:pathLst>
              <a:path w="4790724" h="4419318">
                <a:moveTo>
                  <a:pt x="2049114" y="0"/>
                </a:moveTo>
                <a:cubicBezTo>
                  <a:pt x="2383128" y="0"/>
                  <a:pt x="2721666" y="63883"/>
                  <a:pt x="3054960" y="189928"/>
                </a:cubicBezTo>
                <a:cubicBezTo>
                  <a:pt x="3379517" y="312444"/>
                  <a:pt x="3688445" y="492886"/>
                  <a:pt x="3948543" y="711677"/>
                </a:cubicBezTo>
                <a:cubicBezTo>
                  <a:pt x="4213165" y="934203"/>
                  <a:pt x="4421139" y="1187406"/>
                  <a:pt x="4566608" y="1464024"/>
                </a:cubicBezTo>
                <a:cubicBezTo>
                  <a:pt x="4715266" y="1746796"/>
                  <a:pt x="4790724" y="2041379"/>
                  <a:pt x="4790724" y="2339591"/>
                </a:cubicBezTo>
                <a:cubicBezTo>
                  <a:pt x="4790724" y="2639925"/>
                  <a:pt x="4670339" y="2815320"/>
                  <a:pt x="4419803" y="3152589"/>
                </a:cubicBezTo>
                <a:cubicBezTo>
                  <a:pt x="4359353" y="3233931"/>
                  <a:pt x="4296847" y="3318096"/>
                  <a:pt x="4232903" y="3410638"/>
                </a:cubicBezTo>
                <a:cubicBezTo>
                  <a:pt x="3744268" y="4117673"/>
                  <a:pt x="3219758" y="4419318"/>
                  <a:pt x="2479148" y="4419318"/>
                </a:cubicBezTo>
                <a:cubicBezTo>
                  <a:pt x="1993086" y="4419318"/>
                  <a:pt x="1636454" y="4173582"/>
                  <a:pt x="1147820" y="3798771"/>
                </a:cubicBezTo>
                <a:cubicBezTo>
                  <a:pt x="1093231" y="3756891"/>
                  <a:pt x="1038641" y="3715513"/>
                  <a:pt x="985799" y="3675549"/>
                </a:cubicBezTo>
                <a:cubicBezTo>
                  <a:pt x="699385" y="3458676"/>
                  <a:pt x="428903" y="3253812"/>
                  <a:pt x="248892" y="3031387"/>
                </a:cubicBezTo>
                <a:cubicBezTo>
                  <a:pt x="76796" y="2818753"/>
                  <a:pt x="0" y="2605411"/>
                  <a:pt x="0" y="2339591"/>
                </a:cubicBezTo>
                <a:cubicBezTo>
                  <a:pt x="0" y="1673328"/>
                  <a:pt x="198414" y="1074276"/>
                  <a:pt x="558748" y="652741"/>
                </a:cubicBezTo>
                <a:cubicBezTo>
                  <a:pt x="735057" y="446564"/>
                  <a:pt x="946527" y="286306"/>
                  <a:pt x="1187298" y="176507"/>
                </a:cubicBezTo>
                <a:cubicBezTo>
                  <a:pt x="1444208" y="59441"/>
                  <a:pt x="1734119" y="0"/>
                  <a:pt x="2049114" y="0"/>
                </a:cubicBezTo>
                <a:close/>
              </a:path>
            </a:pathLst>
          </a:cu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D64EF97-C1DB-4609-828C-5DC5EE15D40D}"/>
              </a:ext>
            </a:extLst>
          </p:cNvPr>
          <p:cNvPicPr/>
          <p:nvPr/>
        </p:nvPicPr>
        <p:blipFill rotWithShape="1">
          <a:blip r:embed="rId4" cstate="print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10012511" y="4940288"/>
            <a:ext cx="2038350" cy="117149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B0E4476-AD14-4D99-ADD3-A5AA0D9379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2" y="6020411"/>
            <a:ext cx="11793556" cy="71435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FA6FEBB-1404-4AB0-9C6A-E252CD7FDD66}"/>
              </a:ext>
            </a:extLst>
          </p:cNvPr>
          <p:cNvPicPr/>
          <p:nvPr/>
        </p:nvPicPr>
        <p:blipFill>
          <a:blip r:embed="rId6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939" y="6020410"/>
            <a:ext cx="1809304" cy="7143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005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A919E97-699B-45C8-B37C-76D918369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625" y="988318"/>
            <a:ext cx="9144000" cy="915987"/>
          </a:xfrm>
        </p:spPr>
        <p:txBody>
          <a:bodyPr>
            <a:normAutofit/>
          </a:bodyPr>
          <a:lstStyle/>
          <a:p>
            <a:pPr algn="l"/>
            <a:r>
              <a:rPr lang="nl-NL" sz="3200" dirty="0"/>
              <a:t>(Leer)ervaringen Digitaal Thuis in Zeeland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9A3901C2-8B61-4573-90F7-2B51688F19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3176" y="2179692"/>
            <a:ext cx="9144000" cy="2495550"/>
          </a:xfrm>
        </p:spPr>
        <p:txBody>
          <a:bodyPr>
            <a:normAutofit/>
          </a:bodyPr>
          <a:lstStyle/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Weinig aanmeldingen via huishoudelijke hulp Thuiszorg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nl-NL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Benadering via i</a:t>
            </a: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nformatiebijeenkomsten en individuele gesprekken werkt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Aansluiten bij sociale context en wijkinitiatieven werkt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Ouderen zijn nieuwsgierig naar technologische mogelijkheden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Onzekerheid over digitale vaardigheden</a:t>
            </a: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nl-N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Beweegredenen managers, zorgverleners, vrijwilligers en eindgebruikers verschillend</a:t>
            </a:r>
            <a:endParaRPr lang="nl-NL" sz="16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nl-NL" sz="1600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8FE8E54A-9AAE-4564-9060-07A67EA7C4C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538" y="1269587"/>
            <a:ext cx="1941275" cy="77241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586C4A6-7B73-48FB-9AA8-6D0C973A9EF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9696450" y="4807515"/>
            <a:ext cx="2296328" cy="131976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44BF87B-B742-4E81-B744-AECB8B9B3B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2" y="6020411"/>
            <a:ext cx="11793556" cy="71435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3FD3C8D-BC89-4B5B-AF39-6C407600C98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939" y="6020410"/>
            <a:ext cx="1809304" cy="7143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6008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07AD8315FC0940B018538BD8324A02" ma:contentTypeVersion="10" ma:contentTypeDescription="Een nieuw document maken." ma:contentTypeScope="" ma:versionID="fb07f38cf62af8da1638b476682e26ae">
  <xsd:schema xmlns:xsd="http://www.w3.org/2001/XMLSchema" xmlns:xs="http://www.w3.org/2001/XMLSchema" xmlns:p="http://schemas.microsoft.com/office/2006/metadata/properties" xmlns:ns2="29b12277-38b0-4cc7-b292-38a9f0b7df1f" targetNamespace="http://schemas.microsoft.com/office/2006/metadata/properties" ma:root="true" ma:fieldsID="59ee131f01ae5cf965a34a5a75ef6762" ns2:_="">
    <xsd:import namespace="29b12277-38b0-4cc7-b292-38a9f0b7df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b12277-38b0-4cc7-b292-38a9f0b7df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2A364A-8D79-4EF5-8BE1-174AC6F9B4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b12277-38b0-4cc7-b292-38a9f0b7df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DB74971-211D-4E04-AB65-3D90D4E698E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A5D8429-9877-4BF4-9969-C3834FE7C3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850</TotalTime>
  <Words>377</Words>
  <Application>Microsoft Office PowerPoint</Application>
  <PresentationFormat>Breedbeeld</PresentationFormat>
  <Paragraphs>64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Symbol</vt:lpstr>
      <vt:lpstr>Office Theme</vt:lpstr>
      <vt:lpstr>Voortgang Empowercare Oosterschelderegio</vt:lpstr>
      <vt:lpstr>PowerPoint-presentatie</vt:lpstr>
      <vt:lpstr>3 pilots</vt:lpstr>
      <vt:lpstr>Digitaal Thuis in Zeeland</vt:lpstr>
      <vt:lpstr>PowerPoint-presentatie</vt:lpstr>
      <vt:lpstr>Digitaal Actief Zeeland</vt:lpstr>
      <vt:lpstr>PowerPoint-presentatie</vt:lpstr>
      <vt:lpstr>PowerPoint-presentatie</vt:lpstr>
      <vt:lpstr>(Leer)ervaringen Digitaal Thuis in Zeeland</vt:lpstr>
      <vt:lpstr>(Leer)ervaringen DAZ </vt:lpstr>
      <vt:lpstr>(Leer)ervaringen Tuus in Smerdiek </vt:lpstr>
      <vt:lpstr>Relevante ontwikkelingen</vt:lpstr>
      <vt:lpstr>Hoe verder?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Marjan de Smit</dc:creator>
  <cp:lastModifiedBy>Maaike Louwerse</cp:lastModifiedBy>
  <cp:revision>34</cp:revision>
  <dcterms:created xsi:type="dcterms:W3CDTF">2022-03-01T11:19:51Z</dcterms:created>
  <dcterms:modified xsi:type="dcterms:W3CDTF">2022-06-16T14:27:04Z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0x0101006907AD8315FC0940B018538BD8324A02</vt:lpwstr>
  </property>
</Properties>
</file>